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nl-NL"/>
    </a:defPPr>
    <a:lvl1pPr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1482222" indent="-1159073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2965565" indent="-2319267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4447786" indent="-3478340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5931130" indent="-4638534" algn="l" defTabSz="1482222" rtl="0" eaLnBrk="0" fontAlgn="base" hangingPunct="0">
      <a:spcBef>
        <a:spcPct val="0"/>
      </a:spcBef>
      <a:spcAft>
        <a:spcPct val="0"/>
      </a:spcAft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615745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1938894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262043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585192" algn="l" defTabSz="646298" rtl="0" eaLnBrk="1" latinLnBrk="0" hangingPunct="1">
      <a:defRPr sz="5866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D9B"/>
    <a:srgbClr val="224B5D"/>
    <a:srgbClr val="408CAC"/>
    <a:srgbClr val="1D8DB0"/>
    <a:srgbClr val="E2007C"/>
    <a:srgbClr val="A9005D"/>
    <a:srgbClr val="D99423"/>
    <a:srgbClr val="FBAA29"/>
    <a:srgbClr val="B97F1C"/>
    <a:srgbClr val="DBE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11"/>
    <p:restoredTop sz="94008"/>
  </p:normalViewPr>
  <p:slideViewPr>
    <p:cSldViewPr snapToGrid="0" snapToObjects="1" showGuides="1">
      <p:cViewPr>
        <p:scale>
          <a:sx n="50" d="100"/>
          <a:sy n="50" d="100"/>
        </p:scale>
        <p:origin x="1528" y="144"/>
      </p:cViewPr>
      <p:guideLst>
        <p:guide orient="horz" pos="9536"/>
        <p:guide pos="673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B9065-056A-AD40-A230-ACB6CF287E95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599AB-8ED5-A440-A018-AD41652D0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599AB-8ED5-A440-A018-AD41652D0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3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830750" y="10186431"/>
            <a:ext cx="17706153" cy="1851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113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8"/>
          <p:cNvSpPr>
            <a:spLocks noChangeArrowheads="1"/>
          </p:cNvSpPr>
          <p:nvPr userDrawn="1"/>
        </p:nvSpPr>
        <p:spPr bwMode="auto">
          <a:xfrm>
            <a:off x="3" y="1"/>
            <a:ext cx="21383622" cy="42777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 eaLnBrk="1" hangingPunct="1"/>
            <a:endParaRPr lang="en-US" altLang="nl-NL" sz="1777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0" y="1"/>
            <a:ext cx="21383625" cy="20624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8188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4143" dirty="0"/>
          </a:p>
        </p:txBody>
      </p:sp>
      <p:pic>
        <p:nvPicPr>
          <p:cNvPr id="8" name="Afbeelding 7" descr="KULEUVEN_CMYK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89" y="1145300"/>
            <a:ext cx="6414751" cy="229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830750" y="5041653"/>
            <a:ext cx="17706153" cy="4583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830750" y="10186431"/>
            <a:ext cx="17706153" cy="18513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1481173" rtl="0" eaLnBrk="0" fontAlgn="base" hangingPunct="0">
        <a:spcBef>
          <a:spcPct val="0"/>
        </a:spcBef>
        <a:spcAft>
          <a:spcPct val="0"/>
        </a:spcAft>
        <a:defRPr sz="13420" kern="1200">
          <a:solidFill>
            <a:schemeClr val="tx2"/>
          </a:solidFill>
          <a:latin typeface="Arial"/>
          <a:ea typeface="ＭＳ Ｐゴシック" pitchFamily="-111" charset="-128"/>
          <a:cs typeface="Arial"/>
        </a:defRPr>
      </a:lvl1pPr>
      <a:lvl2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2pPr>
      <a:lvl3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3pPr>
      <a:lvl4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4pPr>
      <a:lvl5pPr algn="l" defTabSz="1481173" rtl="0" eaLnBrk="0" fontAlgn="base" hangingPunct="0">
        <a:spcBef>
          <a:spcPct val="0"/>
        </a:spcBef>
        <a:spcAft>
          <a:spcPct val="0"/>
        </a:spcAft>
        <a:defRPr sz="13420">
          <a:solidFill>
            <a:srgbClr val="158CAF"/>
          </a:solidFill>
          <a:latin typeface="Arial" pitchFamily="-111" charset="0"/>
          <a:ea typeface="ＭＳ Ｐゴシック" pitchFamily="-111" charset="-128"/>
          <a:cs typeface="Arial" panose="020B0604020202020204" pitchFamily="34" charset="0"/>
        </a:defRPr>
      </a:lvl5pPr>
      <a:lvl6pPr marL="322920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6pPr>
      <a:lvl7pPr marL="64584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7pPr>
      <a:lvl8pPr marL="96876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8pPr>
      <a:lvl9pPr marL="1291681" algn="l" defTabSz="1481173" rtl="0" fontAlgn="base">
        <a:spcBef>
          <a:spcPct val="0"/>
        </a:spcBef>
        <a:spcAft>
          <a:spcPct val="0"/>
        </a:spcAft>
        <a:defRPr sz="13420">
          <a:solidFill>
            <a:srgbClr val="FFFFFF"/>
          </a:solidFill>
          <a:latin typeface="Arial" pitchFamily="-111" charset="0"/>
          <a:ea typeface="ＭＳ Ｐゴシック" pitchFamily="-111" charset="-128"/>
        </a:defRPr>
      </a:lvl9pPr>
    </p:titleStyle>
    <p:bodyStyle>
      <a:lvl1pPr marL="1111160" indent="-1111160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1pPr>
      <a:lvl2pPr marL="2407327" indent="-926154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2pPr>
      <a:lvl3pPr marL="3704614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3pPr>
      <a:lvl4pPr marL="5185787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4pPr>
      <a:lvl5pPr marL="6668082" indent="-740026" algn="l" defTabSz="1481173" rtl="0" eaLnBrk="0" fontAlgn="base" hangingPunct="0">
        <a:spcBef>
          <a:spcPts val="1624"/>
        </a:spcBef>
        <a:spcAft>
          <a:spcPct val="0"/>
        </a:spcAft>
        <a:buFont typeface="Arial" panose="020B0604020202020204" pitchFamily="34" charset="0"/>
        <a:buChar char="•"/>
        <a:defRPr sz="6780" kern="1200">
          <a:solidFill>
            <a:schemeClr val="tx1"/>
          </a:solidFill>
          <a:latin typeface="Arial"/>
          <a:ea typeface="ＭＳ Ｐゴシック" pitchFamily="-111" charset="-128"/>
          <a:cs typeface="Arial"/>
        </a:defRPr>
      </a:lvl5pPr>
      <a:lvl6pPr marL="8150348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6pPr>
      <a:lvl7pPr marL="9632230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7pPr>
      <a:lvl8pPr marL="11114111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8pPr>
      <a:lvl9pPr marL="12595993" indent="-740940" algn="l" defTabSz="1481882" rtl="0" eaLnBrk="1" latinLnBrk="0" hangingPunct="1">
        <a:spcBef>
          <a:spcPct val="20000"/>
        </a:spcBef>
        <a:buFont typeface="Arial"/>
        <a:buChar char="•"/>
        <a:defRPr sz="6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1pPr>
      <a:lvl2pPr marL="1481882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2pPr>
      <a:lvl3pPr marL="2963763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3pPr>
      <a:lvl4pPr marL="4445644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4pPr>
      <a:lvl5pPr marL="5927526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5pPr>
      <a:lvl6pPr marL="7409408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6pPr>
      <a:lvl7pPr marL="8891289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7pPr>
      <a:lvl8pPr marL="10373171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8pPr>
      <a:lvl9pPr marL="11855052" algn="l" defTabSz="1481882" rtl="0" eaLnBrk="1" latinLnBrk="0" hangingPunct="1">
        <a:defRPr sz="58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hyperlink" Target="https://openreview.net/pdf?id=HkyI-566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9000"/>
            <a:duotone>
              <a:schemeClr val="accent3">
                <a:shade val="45000"/>
                <a:satMod val="135000"/>
              </a:schemeClr>
              <a:prstClr val="white"/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38"/>
                    </a14:imgEffect>
                    <a14:imgEffect>
                      <a14:saturation sat="97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78486" y="2032029"/>
            <a:ext cx="13905139" cy="2213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nl-NL" sz="7200" dirty="0" err="1">
                <a:solidFill>
                  <a:schemeClr val="bg1"/>
                </a:solidFill>
              </a:rPr>
              <a:t>Scalable</a:t>
            </a:r>
            <a:r>
              <a:rPr lang="nl-NL" sz="7200" dirty="0">
                <a:solidFill>
                  <a:schemeClr val="bg1"/>
                </a:solidFill>
              </a:rPr>
              <a:t> </a:t>
            </a:r>
            <a:r>
              <a:rPr lang="nl-NL" sz="7200" dirty="0" err="1">
                <a:solidFill>
                  <a:schemeClr val="bg1"/>
                </a:solidFill>
              </a:rPr>
              <a:t>Rule</a:t>
            </a:r>
            <a:r>
              <a:rPr lang="nl-NL" sz="7200" dirty="0">
                <a:solidFill>
                  <a:schemeClr val="bg1"/>
                </a:solidFill>
              </a:rPr>
              <a:t> Learning in</a:t>
            </a:r>
            <a:br>
              <a:rPr lang="nl-NL" sz="7200" dirty="0">
                <a:solidFill>
                  <a:schemeClr val="bg1"/>
                </a:solidFill>
              </a:rPr>
            </a:br>
            <a:r>
              <a:rPr lang="nl-NL" sz="7200" dirty="0" err="1">
                <a:solidFill>
                  <a:schemeClr val="bg1"/>
                </a:solidFill>
              </a:rPr>
              <a:t>Probabilistic</a:t>
            </a:r>
            <a:r>
              <a:rPr lang="nl-NL" sz="7200" dirty="0">
                <a:solidFill>
                  <a:schemeClr val="bg1"/>
                </a:solidFill>
              </a:rPr>
              <a:t> Knowledge Bases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5963287-5B10-6649-9179-4416867CE0CF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218054938"/>
              </p:ext>
            </p:extLst>
          </p:nvPr>
        </p:nvGraphicFramePr>
        <p:xfrm>
          <a:off x="846734" y="28323765"/>
          <a:ext cx="170470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143">
                  <a:extLst>
                    <a:ext uri="{9D8B030D-6E8A-4147-A177-3AD203B41FA5}">
                      <a16:colId xmlns:a16="http://schemas.microsoft.com/office/drawing/2014/main" val="1264121503"/>
                    </a:ext>
                  </a:extLst>
                </a:gridCol>
                <a:gridCol w="4017974">
                  <a:extLst>
                    <a:ext uri="{9D8B030D-6E8A-4147-A177-3AD203B41FA5}">
                      <a16:colId xmlns:a16="http://schemas.microsoft.com/office/drawing/2014/main" val="2504657310"/>
                    </a:ext>
                  </a:extLst>
                </a:gridCol>
                <a:gridCol w="3291317">
                  <a:extLst>
                    <a:ext uri="{9D8B030D-6E8A-4147-A177-3AD203B41FA5}">
                      <a16:colId xmlns:a16="http://schemas.microsoft.com/office/drawing/2014/main" val="3836402075"/>
                    </a:ext>
                  </a:extLst>
                </a:gridCol>
                <a:gridCol w="4146207">
                  <a:extLst>
                    <a:ext uri="{9D8B030D-6E8A-4147-A177-3AD203B41FA5}">
                      <a16:colId xmlns:a16="http://schemas.microsoft.com/office/drawing/2014/main" val="2600978725"/>
                    </a:ext>
                  </a:extLst>
                </a:gridCol>
                <a:gridCol w="2778387">
                  <a:extLst>
                    <a:ext uri="{9D8B030D-6E8A-4147-A177-3AD203B41FA5}">
                      <a16:colId xmlns:a16="http://schemas.microsoft.com/office/drawing/2014/main" val="95719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Arcchit</a:t>
                      </a:r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 Jain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Tal Friedman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Ondřej</a:t>
                      </a:r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Ku</a:t>
                      </a:r>
                      <a:r>
                        <a:rPr lang="en-US" sz="3200" b="1" kern="1200" dirty="0" err="1">
                          <a:solidFill>
                            <a:srgbClr val="397D9B"/>
                          </a:solidFill>
                          <a:latin typeface="+mn-lt"/>
                          <a:ea typeface="+mn-ea"/>
                          <a:cs typeface="+mn-cs"/>
                        </a:rPr>
                        <a:t>ž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elka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Guy Van den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Broeck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397D9B"/>
                          </a:solidFill>
                          <a:latin typeface="+mj-lt"/>
                        </a:rPr>
                        <a:t>Luc De </a:t>
                      </a:r>
                      <a:r>
                        <a:rPr lang="en-US" sz="3200" b="1" dirty="0" err="1">
                          <a:solidFill>
                            <a:srgbClr val="397D9B"/>
                          </a:solidFill>
                          <a:latin typeface="+mj-lt"/>
                        </a:rPr>
                        <a:t>Raedt</a:t>
                      </a:r>
                      <a:endParaRPr lang="en-US" sz="3200" b="1" dirty="0">
                        <a:solidFill>
                          <a:srgbClr val="397D9B"/>
                        </a:solidFill>
                        <a:latin typeface="+mj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6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University of California</a:t>
                      </a:r>
                      <a:b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</a:br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Los Angeles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University of California</a:t>
                      </a:r>
                      <a:b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</a:br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Los Angeles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2"/>
                          </a:solidFill>
                          <a:latin typeface="+mj-lt"/>
                        </a:rPr>
                        <a:t>KU Leuven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5889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478C04-FB5B-7B43-AE98-C04A6DC39C0E}"/>
                  </a:ext>
                </a:extLst>
              </p:cNvPr>
              <p:cNvSpPr txBox="1"/>
              <p:nvPr/>
            </p:nvSpPr>
            <p:spPr>
              <a:xfrm>
                <a:off x="10717328" y="4978883"/>
                <a:ext cx="9899628" cy="4093428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2"/>
                    </a:solidFill>
                  </a:rPr>
                  <a:t>What are Probabilistic Databases?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In any database, if one considers all the tables with n columns as </a:t>
                </a:r>
                <a:r>
                  <a:rPr lang="en-US" sz="2800" i="1" dirty="0"/>
                  <a:t>predicates</a:t>
                </a:r>
                <a:r>
                  <a:rPr lang="en-US" sz="2800" dirty="0"/>
                  <a:t> with arity </a:t>
                </a:r>
                <a:r>
                  <a:rPr lang="en-US" sz="2800" i="1" dirty="0"/>
                  <a:t>n</a:t>
                </a:r>
                <a:r>
                  <a:rPr lang="en-US" sz="2800" dirty="0"/>
                  <a:t>, then one can construct a set of </a:t>
                </a:r>
                <a:r>
                  <a:rPr lang="en-US" sz="2800" i="1" dirty="0"/>
                  <a:t>atoms</a:t>
                </a:r>
                <a:r>
                  <a:rPr lang="en-US" sz="2800" dirty="0"/>
                  <a:t> where each </a:t>
                </a:r>
                <a:r>
                  <a:rPr lang="en-US" sz="2800" i="1" dirty="0"/>
                  <a:t>atom </a:t>
                </a:r>
                <a:r>
                  <a:rPr lang="en-US" sz="2800" dirty="0"/>
                  <a:t>is a tuple of the form </a:t>
                </a:r>
                <a:r>
                  <a:rPr lang="en-US" sz="2800" i="1" dirty="0"/>
                  <a:t>predicate(constants)</a:t>
                </a:r>
                <a:r>
                  <a:rPr lang="en-US" sz="2800" dirty="0"/>
                  <a:t>. Assigning a probability value to each atom in a database will form a PDB. 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Thus, a PDB is a set of tuples of form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𝑎𝑡𝑜𝑚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800" dirty="0"/>
                  <a:t>.</a:t>
                </a:r>
                <a:endParaRPr lang="en-US" sz="2800" i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478C04-FB5B-7B43-AE98-C04A6DC39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328" y="4978883"/>
                <a:ext cx="9899628" cy="4093428"/>
              </a:xfrm>
              <a:prstGeom prst="rect">
                <a:avLst/>
              </a:prstGeom>
              <a:blipFill>
                <a:blip r:embed="rId5"/>
                <a:stretch>
                  <a:fillRect l="-1795" t="-2167" b="-309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A75E46F-56BD-7947-9C14-6B13D976F7D3}"/>
              </a:ext>
            </a:extLst>
          </p:cNvPr>
          <p:cNvSpPr txBox="1"/>
          <p:nvPr/>
        </p:nvSpPr>
        <p:spPr>
          <a:xfrm>
            <a:off x="846734" y="4978883"/>
            <a:ext cx="9308068" cy="68634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3600" i="1" dirty="0" err="1">
                <a:solidFill>
                  <a:schemeClr val="tx2"/>
                </a:solidFill>
              </a:rPr>
              <a:t>SafeLearner</a:t>
            </a:r>
            <a:endParaRPr lang="en-US" sz="3600" i="1" dirty="0">
              <a:solidFill>
                <a:schemeClr val="tx2"/>
              </a:solidFill>
            </a:endParaRPr>
          </a:p>
          <a:p>
            <a:endParaRPr lang="en-US" sz="2800" dirty="0"/>
          </a:p>
          <a:p>
            <a:r>
              <a:rPr lang="en-US" sz="2800" dirty="0"/>
              <a:t>Knowledge Bases (KBs) are becoming increasingly:</a:t>
            </a:r>
          </a:p>
          <a:p>
            <a:endParaRPr lang="en-US" sz="2800" dirty="0"/>
          </a:p>
          <a:p>
            <a:endParaRPr lang="en-US" sz="2000" dirty="0"/>
          </a:p>
          <a:p>
            <a:r>
              <a:rPr lang="en-US" sz="2800" dirty="0"/>
              <a:t>What is new?</a:t>
            </a:r>
          </a:p>
          <a:p>
            <a:r>
              <a:rPr lang="en-US" sz="2800" dirty="0"/>
              <a:t>To do completion of uncertain knowledge bases, we use Lifted Probabilistic Inference</a:t>
            </a:r>
          </a:p>
          <a:p>
            <a:endParaRPr lang="en-US" sz="2000" dirty="0"/>
          </a:p>
          <a:p>
            <a:r>
              <a:rPr lang="en-US" sz="2800" dirty="0"/>
              <a:t>Why </a:t>
            </a:r>
            <a:r>
              <a:rPr lang="en-US" sz="2800" i="1" dirty="0" err="1"/>
              <a:t>SafeLearner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Significantly faster than </a:t>
            </a:r>
            <a:r>
              <a:rPr lang="en-US" sz="2800" dirty="0" err="1"/>
              <a:t>ProbFOIL</a:t>
            </a:r>
            <a:r>
              <a:rPr lang="en-US" sz="2800" baseline="30000" dirty="0"/>
              <a:t>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Scales as good as AMIE+</a:t>
            </a:r>
          </a:p>
          <a:p>
            <a:endParaRPr lang="en-US" sz="2000" dirty="0"/>
          </a:p>
          <a:p>
            <a:r>
              <a:rPr lang="en-US" sz="2800" dirty="0"/>
              <a:t>How much/fast does it scale?</a:t>
            </a:r>
          </a:p>
          <a:p>
            <a:r>
              <a:rPr lang="en-US" sz="2800" i="1" dirty="0" err="1"/>
              <a:t>SafeLearner</a:t>
            </a:r>
            <a:r>
              <a:rPr lang="en-US" sz="2800" dirty="0"/>
              <a:t> has demonstrated the learning of rules on a KB with 14k+ tuples under 2.5 hours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FD761-004C-0342-A696-9FC3BA9F0EEF}"/>
                  </a:ext>
                </a:extLst>
              </p:cNvPr>
              <p:cNvSpPr txBox="1"/>
              <p:nvPr/>
            </p:nvSpPr>
            <p:spPr>
              <a:xfrm>
                <a:off x="846734" y="12327233"/>
                <a:ext cx="9278033" cy="649075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2"/>
                    </a:solidFill>
                  </a:rPr>
                  <a:t>Problem specification</a:t>
                </a:r>
              </a:p>
              <a:p>
                <a:br>
                  <a:rPr lang="en-US" sz="1100" dirty="0"/>
                </a:br>
                <a:endParaRPr lang="en-US" sz="1100" dirty="0"/>
              </a:p>
              <a:p>
                <a:endParaRPr lang="en-US" sz="1100" dirty="0"/>
              </a:p>
              <a:p>
                <a:r>
                  <a:rPr lang="en-US" sz="2800" dirty="0"/>
                  <a:t>Given: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probabilistic KB (PDB)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target predicate 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sz="2800" dirty="0"/>
                  <a:t> of arity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Loss Function	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𝑡𝑎𝑟𝑔𝑒𝑡</m:t>
                    </m:r>
                  </m:oMath>
                </a14:m>
                <a:r>
                  <a:rPr lang="en-US" sz="2800" dirty="0"/>
                  <a:t> examples 	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 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r>
                  <a:rPr lang="en-US" sz="1400" dirty="0"/>
                  <a:t> </a:t>
                </a:r>
                <a:r>
                  <a:rPr lang="en-US" sz="1600" dirty="0"/>
                  <a:t> </a:t>
                </a:r>
                <a:endParaRPr lang="en-US" sz="8000" dirty="0"/>
              </a:p>
              <a:p>
                <a:br>
                  <a:rPr lang="en-US" sz="2800" dirty="0"/>
                </a:br>
                <a:r>
                  <a:rPr lang="en-US" sz="2800" dirty="0"/>
                  <a:t>To Find: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800" dirty="0"/>
                  <a:t> such that it minimizes cross-entropy</a:t>
                </a:r>
                <a:br>
                  <a:rPr lang="en-US" sz="2800" dirty="0"/>
                </a:br>
                <a:endParaRPr lang="en-US" sz="2800" dirty="0"/>
              </a:p>
              <a:p>
                <a:pPr/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𝐶𝑟𝑜𝑠𝑠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800" dirty="0"/>
              </a:p>
              <a:p>
                <a:r>
                  <a:rPr lang="en-US" sz="2800" dirty="0"/>
                  <a:t>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argm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e>
                      <m:li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+(1−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the predicted probability of </a:t>
                </a:r>
                <a:r>
                  <a:rPr lang="en-US" sz="2400" dirty="0" err="1"/>
                  <a:t>i</a:t>
                </a:r>
                <a:r>
                  <a:rPr lang="en-US" sz="2400" baseline="30000" dirty="0" err="1"/>
                  <a:t>th</a:t>
                </a:r>
                <a:r>
                  <a:rPr lang="en-US" sz="2400" dirty="0"/>
                  <a:t> atom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6FD761-004C-0342-A696-9FC3BA9F0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34" y="12327233"/>
                <a:ext cx="9278033" cy="6490751"/>
              </a:xfrm>
              <a:prstGeom prst="rect">
                <a:avLst/>
              </a:prstGeom>
              <a:blipFill>
                <a:blip r:embed="rId6"/>
                <a:stretch>
                  <a:fillRect l="-1915" t="-1367" b="-605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2EF8E8-51E8-EC47-B362-0D1E1A500CAE}"/>
                  </a:ext>
                </a:extLst>
              </p:cNvPr>
              <p:cNvSpPr txBox="1"/>
              <p:nvPr/>
            </p:nvSpPr>
            <p:spPr>
              <a:xfrm>
                <a:off x="846734" y="19283989"/>
                <a:ext cx="7283584" cy="792422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2"/>
                    </a:solidFill>
                  </a:rPr>
                  <a:t>Key features</a:t>
                </a:r>
                <a:br>
                  <a:rPr lang="en-US" sz="3200" dirty="0">
                    <a:solidFill>
                      <a:schemeClr val="tx2"/>
                    </a:solidFill>
                  </a:rPr>
                </a:br>
                <a:endParaRPr lang="en-US" sz="3200" dirty="0">
                  <a:solidFill>
                    <a:schemeClr val="tx2"/>
                  </a:solidFill>
                </a:endParaRPr>
              </a:p>
              <a:p>
                <a:pPr marL="457200" indent="-457200">
                  <a:lnSpc>
                    <a:spcPts val="41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Uses </a:t>
                </a:r>
                <a:r>
                  <a:rPr lang="en-US" sz="2800" b="1" dirty="0"/>
                  <a:t>Lifted Inference</a:t>
                </a:r>
                <a:r>
                  <a:rPr lang="en-US" sz="2800" dirty="0"/>
                  <a:t> in rule learning, thereby avoiding the use of grounding for knowledge compilation</a:t>
                </a:r>
              </a:p>
              <a:p>
                <a:pPr marL="457200" indent="-457200">
                  <a:lnSpc>
                    <a:spcPts val="41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Uses </a:t>
                </a:r>
                <a:r>
                  <a:rPr lang="en-US" sz="2800" b="1" dirty="0" err="1"/>
                  <a:t>memoization</a:t>
                </a:r>
                <a:r>
                  <a:rPr lang="en-US" sz="2800" dirty="0"/>
                  <a:t>/caching to store the canonical structures of all the queries with their probability expressions</a:t>
                </a:r>
              </a:p>
              <a:p>
                <a:pPr marL="457200" indent="-457200">
                  <a:lnSpc>
                    <a:spcPts val="41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Breaks larger queries into independent subqueries for better performance</a:t>
                </a:r>
              </a:p>
              <a:p>
                <a:pPr marL="457200" indent="-457200">
                  <a:lnSpc>
                    <a:spcPts val="41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Uses Sequential Least </a:t>
                </a:r>
                <a:r>
                  <a:rPr lang="en-US" sz="2800" dirty="0" err="1"/>
                  <a:t>SQuares</a:t>
                </a:r>
                <a:r>
                  <a:rPr lang="en-US" sz="2800" dirty="0"/>
                  <a:t> Programming (SLSQP) Algorithm to simultaneously optimize probabilistic weights of all the rules in the hypothesis</a:t>
                </a:r>
              </a:p>
              <a:p>
                <a:pPr marL="457200" indent="-457200">
                  <a:lnSpc>
                    <a:spcPts val="41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Uses the input format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𝑃𝑟𝑜𝑏𝐹𝑂𝐼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2EF8E8-51E8-EC47-B362-0D1E1A500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34" y="19283989"/>
                <a:ext cx="7283584" cy="7924221"/>
              </a:xfrm>
              <a:prstGeom prst="rect">
                <a:avLst/>
              </a:prstGeom>
              <a:blipFill>
                <a:blip r:embed="rId7"/>
                <a:stretch>
                  <a:fillRect l="-2439" t="-960" r="-2613" b="-112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732355-D9A7-7E41-8F1C-3C6DA4713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49227"/>
              </p:ext>
            </p:extLst>
          </p:nvPr>
        </p:nvGraphicFramePr>
        <p:xfrm>
          <a:off x="872702" y="6335165"/>
          <a:ext cx="872966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834">
                  <a:extLst>
                    <a:ext uri="{9D8B030D-6E8A-4147-A177-3AD203B41FA5}">
                      <a16:colId xmlns:a16="http://schemas.microsoft.com/office/drawing/2014/main" val="944868074"/>
                    </a:ext>
                  </a:extLst>
                </a:gridCol>
                <a:gridCol w="3248841">
                  <a:extLst>
                    <a:ext uri="{9D8B030D-6E8A-4147-A177-3AD203B41FA5}">
                      <a16:colId xmlns:a16="http://schemas.microsoft.com/office/drawing/2014/main" val="498535563"/>
                    </a:ext>
                  </a:extLst>
                </a:gridCol>
                <a:gridCol w="2882989">
                  <a:extLst>
                    <a:ext uri="{9D8B030D-6E8A-4147-A177-3AD203B41FA5}">
                      <a16:colId xmlns:a16="http://schemas.microsoft.com/office/drawing/2014/main" val="4133258870"/>
                    </a:ext>
                  </a:extLst>
                </a:gridCol>
              </a:tblGrid>
              <a:tr h="246964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Larger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Probabilistic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Incomplete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4039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A468B-FA5A-F546-AAC7-616D8CB276AA}"/>
                  </a:ext>
                </a:extLst>
              </p:cNvPr>
              <p:cNvSpPr txBox="1"/>
              <p:nvPr/>
            </p:nvSpPr>
            <p:spPr>
              <a:xfrm>
                <a:off x="10717328" y="9492354"/>
                <a:ext cx="9899628" cy="932563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tx2"/>
                    </a:solidFill>
                  </a:rPr>
                  <a:t>Example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r>
                  <a:rPr lang="en-US" sz="2400" dirty="0"/>
                  <a:t>				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400" dirty="0"/>
              </a:p>
              <a:p>
                <a:endParaRPr lang="en-US" sz="3200" dirty="0"/>
              </a:p>
              <a:p>
                <a:r>
                  <a:rPr lang="en-US" sz="2800" dirty="0"/>
                  <a:t>				</a:t>
                </a:r>
                <a:endParaRPr lang="en-US" sz="2400" dirty="0"/>
              </a:p>
              <a:p>
                <a:endParaRPr lang="en-US" sz="2400" dirty="0"/>
              </a:p>
              <a:p>
                <a:pPr marL="852488" indent="-508000"/>
                <a:endParaRPr lang="en-US" sz="2800" dirty="0"/>
              </a:p>
              <a:p>
                <a:pPr marL="852488" indent="-508000"/>
                <a:endParaRPr lang="en-US" sz="2800" dirty="0"/>
              </a:p>
              <a:p>
                <a:pPr marL="852488" indent="-508000"/>
                <a:br>
                  <a:rPr lang="en-US" sz="2000" dirty="0"/>
                </a:br>
                <a:endParaRPr lang="en-US" sz="2000" dirty="0"/>
              </a:p>
              <a:p>
                <a:pPr marL="852488" indent="-508000"/>
                <a:r>
                  <a:rPr lang="en-US" sz="2800" dirty="0"/>
                  <a:t>Learned Rules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):</a:t>
                </a:r>
              </a:p>
              <a:p>
                <a:pPr marL="852488" indent="-508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0.241::</m:t>
                    </m:r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</m:t>
                    </m:r>
                    <m:r>
                      <m:rPr>
                        <m:nor/>
                      </m:rPr>
                      <a:rPr lang="en-US" sz="2800" dirty="0"/>
                      <m:t>−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location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b="0" dirty="0"/>
              </a:p>
              <a:p>
                <a:pPr marL="852488" indent="-5080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0.992::</m:t>
                    </m:r>
                    <m:r>
                      <m:rPr>
                        <m:nor/>
                      </m:rPr>
                      <a:rPr lang="en-US" sz="2800" dirty="0"/>
                      <m:t>coauthor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) :</m:t>
                    </m:r>
                    <m:r>
                      <m:rPr>
                        <m:nor/>
                      </m:rPr>
                      <a:rPr lang="en-US" sz="2800" dirty="0"/>
                      <m:t>−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A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), </m:t>
                    </m:r>
                    <m:r>
                      <m:rPr>
                        <m:nor/>
                      </m:rPr>
                      <a:rPr lang="en-US" sz="2800" dirty="0"/>
                      <m:t>author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B</m:t>
                    </m:r>
                    <m:r>
                      <m:rPr>
                        <m:nor/>
                      </m:rPr>
                      <a:rPr lang="en-US" sz="2800" dirty="0"/>
                      <m:t>, </m:t>
                    </m:r>
                    <m:r>
                      <m:rPr>
                        <m:nor/>
                      </m:rPr>
                      <a:rPr lang="en-US" sz="2800" dirty="0"/>
                      <m:t>C</m:t>
                    </m:r>
                    <m:r>
                      <m:rPr>
                        <m:nor/>
                      </m:rPr>
                      <a:rPr lang="en-US" sz="2800" dirty="0"/>
                      <m:t>).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A468B-FA5A-F546-AAC7-616D8CB27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328" y="9492354"/>
                <a:ext cx="9899628" cy="9325630"/>
              </a:xfrm>
              <a:prstGeom prst="rect">
                <a:avLst/>
              </a:prstGeom>
              <a:blipFill>
                <a:blip r:embed="rId8"/>
                <a:stretch>
                  <a:fillRect l="-1795" t="-815" b="-5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7275BD3-ED51-A640-A57E-EADE7E6F0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724498"/>
              </p:ext>
            </p:extLst>
          </p:nvPr>
        </p:nvGraphicFramePr>
        <p:xfrm>
          <a:off x="15847970" y="10488336"/>
          <a:ext cx="43002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380">
                  <a:extLst>
                    <a:ext uri="{9D8B030D-6E8A-4147-A177-3AD203B41FA5}">
                      <a16:colId xmlns:a16="http://schemas.microsoft.com/office/drawing/2014/main" val="407245914"/>
                    </a:ext>
                  </a:extLst>
                </a:gridCol>
                <a:gridCol w="1670641">
                  <a:extLst>
                    <a:ext uri="{9D8B030D-6E8A-4147-A177-3AD203B41FA5}">
                      <a16:colId xmlns:a16="http://schemas.microsoft.com/office/drawing/2014/main" val="2698614277"/>
                    </a:ext>
                  </a:extLst>
                </a:gridCol>
                <a:gridCol w="818199">
                  <a:extLst>
                    <a:ext uri="{9D8B030D-6E8A-4147-A177-3AD203B41FA5}">
                      <a16:colId xmlns:a16="http://schemas.microsoft.com/office/drawing/2014/main" val="2788077214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5841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plp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16119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plp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2344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greg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plp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1484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ian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db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48695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4818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db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96645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B0D9694-4670-A84B-982A-5EA76B18D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647494"/>
              </p:ext>
            </p:extLst>
          </p:nvPr>
        </p:nvGraphicFramePr>
        <p:xfrm>
          <a:off x="15849977" y="14113636"/>
          <a:ext cx="430022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380">
                  <a:extLst>
                    <a:ext uri="{9D8B030D-6E8A-4147-A177-3AD203B41FA5}">
                      <a16:colId xmlns:a16="http://schemas.microsoft.com/office/drawing/2014/main" val="407245914"/>
                    </a:ext>
                  </a:extLst>
                </a:gridCol>
                <a:gridCol w="1668634">
                  <a:extLst>
                    <a:ext uri="{9D8B030D-6E8A-4147-A177-3AD203B41FA5}">
                      <a16:colId xmlns:a16="http://schemas.microsoft.com/office/drawing/2014/main" val="2698614277"/>
                    </a:ext>
                  </a:extLst>
                </a:gridCol>
                <a:gridCol w="820206">
                  <a:extLst>
                    <a:ext uri="{9D8B030D-6E8A-4147-A177-3AD203B41FA5}">
                      <a16:colId xmlns:a16="http://schemas.microsoft.com/office/drawing/2014/main" val="2788077214"/>
                    </a:ext>
                  </a:extLst>
                </a:gridCol>
              </a:tblGrid>
              <a:tr h="1575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researcher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58410"/>
                  </a:ext>
                </a:extLst>
              </a:tr>
              <a:tr h="1575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edwin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harvard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3916119"/>
                  </a:ext>
                </a:extLst>
              </a:tr>
              <a:tr h="1575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fred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harvard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23448"/>
                  </a:ext>
                </a:extLst>
              </a:tr>
              <a:tr h="1575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alice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mit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4148402"/>
                  </a:ext>
                </a:extLst>
              </a:tr>
              <a:tr h="1575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dave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mit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848695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8F6F6DF-717A-294E-9727-38CEF2208D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188644"/>
              </p:ext>
            </p:extLst>
          </p:nvPr>
        </p:nvGraphicFramePr>
        <p:xfrm>
          <a:off x="11270512" y="10488336"/>
          <a:ext cx="4109696" cy="600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254">
                  <a:extLst>
                    <a:ext uri="{9D8B030D-6E8A-4147-A177-3AD203B41FA5}">
                      <a16:colId xmlns:a16="http://schemas.microsoft.com/office/drawing/2014/main" val="605144648"/>
                    </a:ext>
                  </a:extLst>
                </a:gridCol>
                <a:gridCol w="1701787">
                  <a:extLst>
                    <a:ext uri="{9D8B030D-6E8A-4147-A177-3AD203B41FA5}">
                      <a16:colId xmlns:a16="http://schemas.microsoft.com/office/drawing/2014/main" val="3100433205"/>
                    </a:ext>
                  </a:extLst>
                </a:gridCol>
                <a:gridCol w="792655">
                  <a:extLst>
                    <a:ext uri="{9D8B030D-6E8A-4147-A177-3AD203B41FA5}">
                      <a16:colId xmlns:a16="http://schemas.microsoft.com/office/drawing/2014/main" val="174310720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researcher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9501613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alice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8753043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alice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0764657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4548456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8632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8420637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6910888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966528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724353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0864167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1714481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dave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3507692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edwin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fred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0608602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7581569"/>
                  </a:ext>
                </a:extLst>
              </a:tr>
              <a:tr h="283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greg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9595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ian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0.2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17952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94129-957A-A347-94BF-5B3291E80D46}"/>
                  </a:ext>
                </a:extLst>
              </p:cNvPr>
              <p:cNvSpPr/>
              <p:nvPr/>
            </p:nvSpPr>
            <p:spPr>
              <a:xfrm>
                <a:off x="11582703" y="16635900"/>
                <a:ext cx="30996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𝑎𝑟𝑔𝑒𝑡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coauthor/2</a:t>
                </a: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7894129-957A-A347-94BF-5B3291E80D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703" y="16635900"/>
                <a:ext cx="3099695" cy="523220"/>
              </a:xfrm>
              <a:prstGeom prst="rect">
                <a:avLst/>
              </a:prstGeom>
              <a:blipFill>
                <a:blip r:embed="rId9"/>
                <a:stretch>
                  <a:fillRect l="-410" t="-11905" r="-327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E700B763-49DB-DB4B-96C6-D9D9AA449DD8}"/>
              </a:ext>
            </a:extLst>
          </p:cNvPr>
          <p:cNvSpPr/>
          <p:nvPr/>
        </p:nvSpPr>
        <p:spPr>
          <a:xfrm>
            <a:off x="17232889" y="16662061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location/2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2A187-024C-8149-8736-8A4C19A16BC0}"/>
              </a:ext>
            </a:extLst>
          </p:cNvPr>
          <p:cNvSpPr/>
          <p:nvPr/>
        </p:nvSpPr>
        <p:spPr>
          <a:xfrm>
            <a:off x="17342695" y="13301295"/>
            <a:ext cx="1505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author/2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92A1C-4718-0748-8500-0A19E85C45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6347" y="27487156"/>
            <a:ext cx="2360609" cy="2360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AC367-7CB4-4742-B302-3A159137F49D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8718698" y="19283989"/>
            <a:ext cx="11898258" cy="78657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78E8A9-3828-EB4D-BD68-27EA16EE6184}"/>
              </a:ext>
            </a:extLst>
          </p:cNvPr>
          <p:cNvSpPr txBox="1"/>
          <p:nvPr/>
        </p:nvSpPr>
        <p:spPr>
          <a:xfrm>
            <a:off x="846733" y="27520915"/>
            <a:ext cx="17047029" cy="52322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Reference:</a:t>
            </a:r>
            <a:r>
              <a:rPr lang="en-US" sz="2800" dirty="0"/>
              <a:t> </a:t>
            </a:r>
            <a:r>
              <a:rPr lang="en-US" sz="2800" dirty="0">
                <a:hlinkClick r:id="rId12"/>
              </a:rPr>
              <a:t>https://openreview.net/pdf?id=HkyI-5667</a:t>
            </a:r>
            <a:r>
              <a:rPr lang="en-US" sz="2800" dirty="0"/>
              <a:t>, 1</a:t>
            </a:r>
            <a:r>
              <a:rPr lang="en-US" sz="2800" baseline="30000" dirty="0"/>
              <a:t>st</a:t>
            </a:r>
            <a:r>
              <a:rPr lang="en-US" sz="2800" dirty="0"/>
              <a:t> conference on Automated KB Construction 2019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ustom 15 karelblauw">
      <a:dk1>
        <a:srgbClr val="2F4D5D"/>
      </a:dk1>
      <a:lt1>
        <a:srgbClr val="FFFFFF"/>
      </a:lt1>
      <a:dk2>
        <a:srgbClr val="1D8DB0"/>
      </a:dk2>
      <a:lt2>
        <a:srgbClr val="E5EDF4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278</Words>
  <Application>Microsoft Macintosh PowerPoint</Application>
  <PresentationFormat>Custom</PresentationFormat>
  <Paragraphs>158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Cambria Math</vt:lpstr>
      <vt:lpstr>Helvetica</vt:lpstr>
      <vt:lpstr>Office-thema</vt:lpstr>
      <vt:lpstr>Scalable Rule Learning in Probabilistic Knowledge Bases</vt:lpstr>
    </vt:vector>
  </TitlesOfParts>
  <Company>Altera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Admin</dc:creator>
  <cp:lastModifiedBy>Microsoft Office User</cp:lastModifiedBy>
  <cp:revision>92</cp:revision>
  <cp:lastPrinted>2019-03-21T13:40:30Z</cp:lastPrinted>
  <dcterms:created xsi:type="dcterms:W3CDTF">2009-09-14T08:42:38Z</dcterms:created>
  <dcterms:modified xsi:type="dcterms:W3CDTF">2019-03-21T14:02:56Z</dcterms:modified>
</cp:coreProperties>
</file>